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/>
    <p:restoredTop sz="94656"/>
  </p:normalViewPr>
  <p:slideViewPr>
    <p:cSldViewPr snapToGrid="0" snapToObjects="1">
      <p:cViewPr>
        <p:scale>
          <a:sx n="104" d="100"/>
          <a:sy n="104" d="100"/>
        </p:scale>
        <p:origin x="6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gif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F2724-8ABA-9F43-9999-89463FA0EBD5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CD0B9-956C-6340-B7B4-FD684B96F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BCD0B9-956C-6340-B7B4-FD684B96F1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D02F3-8806-2642-97EF-2B3418F7B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F5B9B-FC72-A04C-AA7B-71484F56A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01035-29CA-1A40-AE6B-2F3DE74B5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FE9C9-3F70-8446-9E7A-A15F654FB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E8896-B3ED-AD4E-8B09-3003D703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65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F883D-6030-8549-B2B3-AA06C00E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AD514-F6DC-374C-AA86-9CCB18754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EDD7E-3FDF-A946-B158-31337AEFF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647F4-76AD-444D-973F-E87D379C5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9A3C1-78E4-C748-B4F6-C06B93D5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00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2E3E1-5DA7-514E-B0F1-DC45EBD21C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B71F5-A32C-0B47-B421-EC4E1FC34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61509-89D0-3448-87C7-8D1B3356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9F57A-C014-0A49-B10F-514A2558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8C6B4-B037-134C-BA06-1CF08224A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1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045EC-C4FD-1249-A62E-31BA94F46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CE000-7368-744F-937A-6A342AA77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8EC3B-9A76-134A-85E3-2FDD222DA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ACF59-D433-3B47-8597-9823FBB87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F3EF6-68A9-0B4D-9847-DCA48C59A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02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BDEDB-8F37-724D-9DC0-F453E4009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68CDF-DC95-F641-8B44-AEF313CDA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E37A9-B5F0-E346-9B9E-E8821B85D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37FE3-8B30-5D48-AAFD-BCDE8A4F6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AC6D4-2DA5-664D-81A6-0713F5CA3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2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2D26-7123-144C-8723-270B9FF3D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D4FAD-01CC-D642-B430-FD9E54CE2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3F0B5-58EC-864F-AE6D-76A0C132B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E4A41-9B00-1548-8A49-951841B8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E809D-7426-7246-B5AC-30E1C5DE6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AAFD9-4E9C-AE4E-AFB3-3F74F3F19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36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8759C-186C-D540-8AB2-0534F54B3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C21AA-BF85-FA48-96FE-393FC32D0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E2090-BDD1-F048-B582-86F00E0EA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0EE286-F54E-8B40-840C-07933DB26F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4A80F1-67E1-1B4C-A324-23A0E8F68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059B7F-B34F-C344-B6AF-E601ECBC5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749F4-7AB0-C748-99CB-22EC6E76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AE16BD-5193-E143-99DE-ACFAE3FBF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23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0E66-3C2E-454E-83E6-0CEB411C9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52C3C-BB46-A94D-A510-83F6FAE7F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B2BDAA-8544-0143-83D4-0C1050166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224084-823E-0C48-8836-D47BFDE08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6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5C9D9F-1524-D14C-B034-57F01931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24AB1C-31E9-934F-B202-1654ABABF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53809-A5CC-3749-8B5C-622898A2A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651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91A65-968E-FD4B-80BA-ED8E3C61C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F3872-E104-6B4A-9825-9A7155F9D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06269-26DA-EB4F-8572-AD2AAF429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B3B8C-8FAC-0F46-87E3-881DE9533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D6503-40EA-CB49-9627-2A416EA6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4E63-D244-054A-AD05-08EAB0CC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9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5B893-DA92-C04F-8C86-53F7654D0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4A507F-0FFD-504B-9DFE-4BB2167C80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613F1-7F56-304C-AC8E-3648A275C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00A84-5DFF-7C47-A83D-B281DA29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C3EBC-D424-EB4E-A73D-F24D2995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E7E74-2EA3-434F-AE50-6AFAE7FF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99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11B677-FC6D-F24A-A064-D1E0B24E6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14DE0-10B5-534A-BA76-1CF367B56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7A245-377B-BD45-BC4C-BAAC7D640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18887-56BE-1C4F-A1DD-046F715C6DC8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29A69-603C-C843-B7B1-6D696A20B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8E442-1173-9A40-AE03-3C0C7DA72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18406-6F37-4A46-B0DF-688C4D7C1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4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069A-DC1F-914D-A21A-B302675507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Simulated Annealing</a:t>
            </a:r>
            <a:br>
              <a:rPr lang="en-US" sz="4400" b="1" dirty="0"/>
            </a:br>
            <a:r>
              <a:rPr lang="en-US" sz="4400" b="1" dirty="0"/>
              <a:t>The Travelling Salesman Problem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5E33D-117F-754B-BFDC-0BDD3919E2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						                      Guoyi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63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AA037-E442-D441-9C06-60DD1152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3F4DF-6E1D-6D4E-924F-8EC85F8F3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Question:</a:t>
            </a:r>
          </a:p>
          <a:p>
            <a:pPr lvl="1"/>
            <a:r>
              <a:rPr lang="en-US" sz="2000" dirty="0"/>
              <a:t>“Given a list of cities and the distances between each pair of cities, what is the shortest possible route that visits each city exactly once and returns to the origin city?” 				        </a:t>
            </a:r>
            <a:r>
              <a:rPr lang="en-US" altLang="zh-CN" sz="2000" dirty="0"/>
              <a:t>----</a:t>
            </a:r>
            <a:r>
              <a:rPr lang="en-US" sz="2000" dirty="0"/>
              <a:t>Wikipedia</a:t>
            </a:r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For solving this question:</a:t>
            </a:r>
          </a:p>
          <a:p>
            <a:pPr marL="457200" lvl="1" indent="0">
              <a:buNone/>
            </a:pPr>
            <a:r>
              <a:rPr lang="en-US" sz="2000" dirty="0"/>
              <a:t>	</a:t>
            </a:r>
            <a:r>
              <a:rPr lang="en-US" sz="2000" b="1" dirty="0"/>
              <a:t> Simulated Annealing</a:t>
            </a:r>
            <a:endParaRPr lang="en-US" sz="2000" dirty="0"/>
          </a:p>
          <a:p>
            <a:pPr lvl="1"/>
            <a:endParaRPr lang="en-US" sz="2000" dirty="0"/>
          </a:p>
        </p:txBody>
      </p:sp>
      <p:grpSp>
        <p:nvGrpSpPr>
          <p:cNvPr id="34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D5A07372-860C-5948-8892-1C368707E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20" y="1900368"/>
            <a:ext cx="6253212" cy="4127118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35" name="Rectangle 30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638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574D1-4E2F-F24A-A9AF-347BFDA07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7484452" cy="1330840"/>
          </a:xfrm>
        </p:spPr>
        <p:txBody>
          <a:bodyPr>
            <a:normAutofit/>
          </a:bodyPr>
          <a:lstStyle/>
          <a:p>
            <a:r>
              <a:rPr lang="en-US" b="1" dirty="0"/>
              <a:t>What is the Simulated Annealing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48199-46A2-2144-9508-96CFCEBE3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27" y="2194102"/>
            <a:ext cx="6223743" cy="3908585"/>
          </a:xfrm>
        </p:spPr>
        <p:txBody>
          <a:bodyPr>
            <a:normAutofit/>
          </a:bodyPr>
          <a:lstStyle/>
          <a:p>
            <a:r>
              <a:rPr lang="en-US" sz="2000" dirty="0"/>
              <a:t>Hill Climbing</a:t>
            </a:r>
          </a:p>
          <a:p>
            <a:pPr lvl="1"/>
            <a:r>
              <a:rPr lang="en-US" sz="1800" dirty="0"/>
              <a:t>Definition: Hill climbing will not necessarily find the global maximum, but may instead converge on a local minimum</a:t>
            </a:r>
          </a:p>
          <a:p>
            <a:pPr lvl="1"/>
            <a:r>
              <a:rPr lang="en-US" sz="1800" dirty="0"/>
              <a:t>It is a greedy algorithm that only can help us to find the local minimum, without worried about the global minimum</a:t>
            </a:r>
          </a:p>
          <a:p>
            <a:pPr lvl="1"/>
            <a:r>
              <a:rPr lang="en-US" sz="1800" dirty="0"/>
              <a:t>On the graph, Even though D is global minimum, but we only care about the C.</a:t>
            </a:r>
          </a:p>
          <a:p>
            <a:r>
              <a:rPr lang="en-US" sz="2000" dirty="0"/>
              <a:t>If we can let Hill Climbing to jump around different Hills. Then we may be able to find D. That’s Simulated Annealing comes alone</a:t>
            </a:r>
          </a:p>
          <a:p>
            <a:pPr lvl="1"/>
            <a:r>
              <a:rPr lang="en-US" sz="1600" dirty="0"/>
              <a:t>Instead, Only going down one hill, why not try another hill. 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8D7885A-0F0C-2F48-A5E6-3F241DE03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782" y="1644108"/>
            <a:ext cx="4737650" cy="433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97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A4574-BCC8-4644-B77B-514A2C47B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Simulated Annealing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2712F69A-B34D-1A42-A4A0-C9889F3A6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8348" y="643466"/>
            <a:ext cx="6538636" cy="5568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64439B-512B-2345-B92D-E478C515E83D}"/>
              </a:ext>
            </a:extLst>
          </p:cNvPr>
          <p:cNvSpPr txBox="1"/>
          <p:nvPr/>
        </p:nvSpPr>
        <p:spPr>
          <a:xfrm>
            <a:off x="166255" y="5405123"/>
            <a:ext cx="52853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Temperature: 1000 </a:t>
            </a:r>
          </a:p>
          <a:p>
            <a:r>
              <a:rPr lang="en-US" dirty="0"/>
              <a:t>Cities:               10</a:t>
            </a:r>
          </a:p>
          <a:p>
            <a:r>
              <a:rPr lang="en-US" dirty="0"/>
              <a:t>Value Range:    0 ~ 100  </a:t>
            </a:r>
          </a:p>
          <a:p>
            <a:r>
              <a:rPr lang="en-US" dirty="0"/>
              <a:t>Temperature changed by 0.98 * Current_ Temperature</a:t>
            </a:r>
          </a:p>
        </p:txBody>
      </p:sp>
    </p:spTree>
    <p:extLst>
      <p:ext uri="{BB962C8B-B14F-4D97-AF65-F5344CB8AC3E}">
        <p14:creationId xmlns:p14="http://schemas.microsoft.com/office/powerpoint/2010/main" val="266663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DF07A-97CE-D24C-8E1D-29746AD5F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Understanding the Guessing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720AEF-06B6-0440-A509-6AAC5C6161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3355130"/>
                <a:ext cx="5982347" cy="2427333"/>
              </a:xfrm>
            </p:spPr>
            <p:txBody>
              <a:bodyPr>
                <a:normAutofit/>
              </a:bodyPr>
              <a:lstStyle/>
              <a:p>
                <a:r>
                  <a:rPr lang="en-US" sz="1600" dirty="0"/>
                  <a:t>The first important element: Temperature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16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latin typeface="Cambria Math" panose="02040503050406030204" pitchFamily="18" charset="0"/>
                          </a:rPr>
                          <m:t>𝑎𝑐𝑐𝑒𝑝𝑡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1600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b="0" i="1">
                                    <a:latin typeface="Cambria Math" panose="02040503050406030204" pitchFamily="18" charset="0"/>
                                  </a:rPr>
                                  <m:t> − △</m:t>
                                </m:r>
                                <m:r>
                                  <a:rPr lang="en-US" sz="16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16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≥</m:t>
                            </m:r>
                            <m:r>
                              <a:rPr lang="en-US" sz="16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d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600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exp</m:t>
                    </m:r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 △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num>
                      <m:den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600" dirty="0"/>
              </a:p>
              <a:p>
                <a:pPr marL="457200" lvl="1" indent="0">
                  <a:buNone/>
                </a:pPr>
                <a:r>
                  <a:rPr lang="en-US" sz="1600" dirty="0"/>
                  <a:t>		         --- Lecture of “Stochastic Search”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720AEF-06B6-0440-A509-6AAC5C6161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3355130"/>
                <a:ext cx="5982347" cy="2427333"/>
              </a:xfrm>
              <a:blipFill>
                <a:blip r:embed="rId2"/>
                <a:stretch>
                  <a:fillRect l="-425" t="-2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8F746AB2-0D08-824F-ADD5-D44E9A23D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809" y="952500"/>
            <a:ext cx="5682309" cy="48299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2C9922-C2CF-EE45-A1CB-CBCC3B005EC7}"/>
              </a:ext>
            </a:extLst>
          </p:cNvPr>
          <p:cNvSpPr txBox="1"/>
          <p:nvPr/>
        </p:nvSpPr>
        <p:spPr>
          <a:xfrm>
            <a:off x="177639" y="4859133"/>
            <a:ext cx="54209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Though:  compared to the Hill Climbing,  now Annealing</a:t>
            </a:r>
          </a:p>
          <a:p>
            <a:r>
              <a:rPr lang="en-US" dirty="0"/>
              <a:t>Schedule tried a lot of guess to jump around the hills.</a:t>
            </a:r>
          </a:p>
          <a:p>
            <a:r>
              <a:rPr lang="en-US" dirty="0">
                <a:solidFill>
                  <a:schemeClr val="accent6"/>
                </a:solidFill>
              </a:rPr>
              <a:t>However, Does it help us to get optimal solution? </a:t>
            </a:r>
          </a:p>
        </p:txBody>
      </p:sp>
    </p:spTree>
    <p:extLst>
      <p:ext uri="{BB962C8B-B14F-4D97-AF65-F5344CB8AC3E}">
        <p14:creationId xmlns:p14="http://schemas.microsoft.com/office/powerpoint/2010/main" val="716717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55B287-5FB4-1A43-AC8C-B2D1B9F72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start with fewer Cities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5CABD4-CD62-BF46-A9EE-87B31ED85F37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Within a few runes, it will quickly find a solution because it has fewer cities..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It is an optimal Solution!! </a:t>
            </a:r>
          </a:p>
        </p:txBody>
      </p:sp>
      <p:pic>
        <p:nvPicPr>
          <p:cNvPr id="1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117F5974-9FCE-6E46-861B-56E36A30B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1495" y="640080"/>
            <a:ext cx="654932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3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1C5D-AD05-9343-82BE-3C6E77D3B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634" y="365125"/>
            <a:ext cx="11209166" cy="1139571"/>
          </a:xfrm>
        </p:spPr>
        <p:txBody>
          <a:bodyPr/>
          <a:lstStyle/>
          <a:p>
            <a:r>
              <a:rPr lang="en-US" dirty="0"/>
              <a:t>With more Cities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B48B22D8-ED5F-C940-99DD-7B53939A4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34" y="3429000"/>
            <a:ext cx="2460824" cy="2086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B0CE56-D635-2446-8E02-3806477ACAD8}"/>
              </a:ext>
            </a:extLst>
          </p:cNvPr>
          <p:cNvSpPr txBox="1"/>
          <p:nvPr/>
        </p:nvSpPr>
        <p:spPr>
          <a:xfrm>
            <a:off x="313446" y="1504696"/>
            <a:ext cx="23156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Temperature   : 10</a:t>
            </a:r>
          </a:p>
          <a:p>
            <a:r>
              <a:rPr lang="en-US" dirty="0"/>
              <a:t>Cities                : 15</a:t>
            </a:r>
          </a:p>
          <a:p>
            <a:r>
              <a:rPr lang="en-US" dirty="0"/>
              <a:t>Running Time : 72.23</a:t>
            </a:r>
          </a:p>
          <a:p>
            <a:r>
              <a:rPr lang="en-US" dirty="0"/>
              <a:t>Score                : 451</a:t>
            </a:r>
          </a:p>
          <a:p>
            <a:r>
              <a:rPr lang="en-US" dirty="0"/>
              <a:t>Count.              : 1254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B092CA-7989-C446-9F2D-590237C3264B}"/>
              </a:ext>
            </a:extLst>
          </p:cNvPr>
          <p:cNvSpPr txBox="1"/>
          <p:nvPr/>
        </p:nvSpPr>
        <p:spPr>
          <a:xfrm>
            <a:off x="3618513" y="1504696"/>
            <a:ext cx="24464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Temperature   : 100</a:t>
            </a:r>
          </a:p>
          <a:p>
            <a:r>
              <a:rPr lang="en-US" dirty="0"/>
              <a:t>Cities                : 15</a:t>
            </a:r>
          </a:p>
          <a:p>
            <a:r>
              <a:rPr lang="en-US" dirty="0"/>
              <a:t>Running Time : 79.76</a:t>
            </a:r>
          </a:p>
          <a:p>
            <a:r>
              <a:rPr lang="en-US" dirty="0"/>
              <a:t>Score                : 394.12</a:t>
            </a:r>
          </a:p>
          <a:p>
            <a:r>
              <a:rPr lang="en-US" dirty="0"/>
              <a:t>Count.              : 1368</a:t>
            </a:r>
          </a:p>
        </p:txBody>
      </p:sp>
      <p:pic>
        <p:nvPicPr>
          <p:cNvPr id="15" name="Picture 14" descr="Chart, radar chart&#10;&#10;Description automatically generated">
            <a:extLst>
              <a:ext uri="{FF2B5EF4-FFF2-40B4-BE49-F238E27FC236}">
                <a16:creationId xmlns:a16="http://schemas.microsoft.com/office/drawing/2014/main" id="{FBD78D25-ADA3-1E40-A524-51DF85ADC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309" y="3383527"/>
            <a:ext cx="2460824" cy="209324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FE3DD32-8CED-1F49-83F4-ECF4CF7C74A2}"/>
              </a:ext>
            </a:extLst>
          </p:cNvPr>
          <p:cNvSpPr txBox="1"/>
          <p:nvPr/>
        </p:nvSpPr>
        <p:spPr>
          <a:xfrm>
            <a:off x="6730791" y="1459193"/>
            <a:ext cx="230531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  : 500</a:t>
            </a:r>
          </a:p>
          <a:p>
            <a:r>
              <a:rPr lang="en-US" dirty="0"/>
              <a:t>Cities                : 15</a:t>
            </a:r>
          </a:p>
          <a:p>
            <a:r>
              <a:rPr lang="en-US" dirty="0"/>
              <a:t>Running Time : 84.5</a:t>
            </a:r>
          </a:p>
          <a:p>
            <a:r>
              <a:rPr lang="en-US" dirty="0"/>
              <a:t>Score                : 433.15</a:t>
            </a:r>
          </a:p>
          <a:p>
            <a:r>
              <a:rPr lang="en-US" dirty="0"/>
              <a:t>Count.              : 1448</a:t>
            </a:r>
          </a:p>
          <a:p>
            <a:endParaRPr lang="en-US" dirty="0"/>
          </a:p>
        </p:txBody>
      </p:sp>
      <p:pic>
        <p:nvPicPr>
          <p:cNvPr id="24" name="Picture 23" descr="Chart, radar chart&#10;&#10;Description automatically generated">
            <a:extLst>
              <a:ext uri="{FF2B5EF4-FFF2-40B4-BE49-F238E27FC236}">
                <a16:creationId xmlns:a16="http://schemas.microsoft.com/office/drawing/2014/main" id="{11B0CDE2-6784-184E-9176-A6EB7AF3A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116" y="3429000"/>
            <a:ext cx="2305311" cy="1948709"/>
          </a:xfrm>
          <a:prstGeom prst="rect">
            <a:avLst/>
          </a:prstGeom>
        </p:spPr>
      </p:pic>
      <p:pic>
        <p:nvPicPr>
          <p:cNvPr id="26" name="Picture 25" descr="Chart, radar chart, line chart&#10;&#10;Description automatically generated">
            <a:extLst>
              <a:ext uri="{FF2B5EF4-FFF2-40B4-BE49-F238E27FC236}">
                <a16:creationId xmlns:a16="http://schemas.microsoft.com/office/drawing/2014/main" id="{B5E0DA4B-4D23-5E4E-B7D3-28C1904786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2253" y="3383527"/>
            <a:ext cx="2286232" cy="192430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09E5991-4479-AF4B-BA60-4DC0FF75A212}"/>
              </a:ext>
            </a:extLst>
          </p:cNvPr>
          <p:cNvSpPr txBox="1"/>
          <p:nvPr/>
        </p:nvSpPr>
        <p:spPr>
          <a:xfrm>
            <a:off x="9652253" y="1366197"/>
            <a:ext cx="230531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  : 1000</a:t>
            </a:r>
          </a:p>
          <a:p>
            <a:r>
              <a:rPr lang="en-US" dirty="0"/>
              <a:t>Cities                : 15</a:t>
            </a:r>
          </a:p>
          <a:p>
            <a:r>
              <a:rPr lang="en-US" dirty="0"/>
              <a:t>Running Time : 91</a:t>
            </a:r>
          </a:p>
          <a:p>
            <a:r>
              <a:rPr lang="en-US" dirty="0"/>
              <a:t>Score                : 367.86</a:t>
            </a:r>
          </a:p>
          <a:p>
            <a:r>
              <a:rPr lang="en-US" dirty="0"/>
              <a:t>Count.              : 1596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7C3B8D-C330-A340-80F9-81F980B72333}"/>
              </a:ext>
            </a:extLst>
          </p:cNvPr>
          <p:cNvSpPr txBox="1"/>
          <p:nvPr/>
        </p:nvSpPr>
        <p:spPr>
          <a:xfrm>
            <a:off x="144634" y="5777660"/>
            <a:ext cx="99909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Compared to 10 cities, 15 cities took much more time to find an optimal way</a:t>
            </a:r>
          </a:p>
          <a:p>
            <a:pPr marL="342900" indent="-342900">
              <a:buAutoNum type="arabicPeriod"/>
            </a:pPr>
            <a:r>
              <a:rPr lang="en-US" dirty="0"/>
              <a:t>Higher Temperature may not be able to find more optimal path, but if it takes more chance to guess .</a:t>
            </a:r>
          </a:p>
          <a:p>
            <a:r>
              <a:rPr lang="en-US" dirty="0"/>
              <a:t>      it eventually has higher score</a:t>
            </a:r>
          </a:p>
        </p:txBody>
      </p:sp>
    </p:spTree>
    <p:extLst>
      <p:ext uri="{BB962C8B-B14F-4D97-AF65-F5344CB8AC3E}">
        <p14:creationId xmlns:p14="http://schemas.microsoft.com/office/powerpoint/2010/main" val="1703568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6FE47-B68D-FA45-B1FF-DBBFE8BF9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807208"/>
            <a:ext cx="4334959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If we provide much more Temperature, slow down it as slower as we can.</a:t>
            </a:r>
          </a:p>
          <a:p>
            <a:pPr marL="0" indent="0">
              <a:buNone/>
            </a:pPr>
            <a:r>
              <a:rPr lang="en-US" sz="2200" dirty="0"/>
              <a:t>When Temperature up to 10000, it took more steps, and tried more guess. It turns out a much nicer pictures!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173411E-95F4-1A4E-A898-E32C3B3E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865" y="640080"/>
            <a:ext cx="662058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80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BF85-96A8-5B42-9F35-A15B1096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3A3B9-8A3B-2C46-997D-A85E2CC4E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above processes, we can see that the simulated annealing algorithm is a random algorithm, it has a certain probability to find the global optimal solution.</a:t>
            </a:r>
          </a:p>
          <a:p>
            <a:r>
              <a:rPr lang="en-US" dirty="0"/>
              <a:t> If we do enough guesses and take enough steps. The simulated annealing algorithm can quickly find the optimal approximate solution of the problem. The key to it is to allow a certain</a:t>
            </a:r>
            <a:r>
              <a:rPr lang="zh-CN" altLang="en-US" dirty="0"/>
              <a:t> </a:t>
            </a:r>
            <a:r>
              <a:rPr lang="en-US" altLang="zh-CN" dirty="0"/>
              <a:t>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498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1340</TotalTime>
  <Words>511</Words>
  <Application>Microsoft Macintosh PowerPoint</Application>
  <PresentationFormat>Widescreen</PresentationFormat>
  <Paragraphs>61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Simulated Annealing The Travelling Salesman Problem </vt:lpstr>
      <vt:lpstr>Background</vt:lpstr>
      <vt:lpstr>What is the Simulated Annealing</vt:lpstr>
      <vt:lpstr>Simulated Annealing </vt:lpstr>
      <vt:lpstr>Understanding the Guessing process</vt:lpstr>
      <vt:lpstr>Let’s start with fewer Cities</vt:lpstr>
      <vt:lpstr>With more Cities</vt:lpstr>
      <vt:lpstr>PowerPoint Presentation</vt:lpstr>
      <vt:lpstr>Conclude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Simulated Annealing The Travelling Salesman Problem </dc:title>
  <dc:creator>Guoyi Li</dc:creator>
  <cp:lastModifiedBy>Guoyi Li</cp:lastModifiedBy>
  <cp:revision>21</cp:revision>
  <dcterms:created xsi:type="dcterms:W3CDTF">2021-11-07T19:24:49Z</dcterms:created>
  <dcterms:modified xsi:type="dcterms:W3CDTF">2021-11-09T08:48:18Z</dcterms:modified>
</cp:coreProperties>
</file>

<file path=docProps/thumbnail.jpeg>
</file>